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gopalakrishnankumar-a73301110/" TargetMode="External"/><Relationship Id="rId3" Type="http://schemas.openxmlformats.org/officeDocument/2006/relationships/hyperlink" Target="https://www.github.com/Gopalakrishnan-Kumar/" TargetMode="External"/><Relationship Id="rId4" Type="http://schemas.openxmlformats.org/officeDocument/2006/relationships/hyperlink" Target="https://www.kaggle.com/gopalkk2" TargetMode="External"/><Relationship Id="rId1" Type="http://schemas.openxmlformats.org/officeDocument/2006/relationships/image" Target="../media/image-10-1.png"/><Relationship Id="rId5" Type="http://schemas.openxmlformats.org/officeDocument/2006/relationships/image" Target="../media/image-10-2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6947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Freight Volume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time-series forecasting for smarter logistics planning and operational efficiency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Gopalakrishnan Kumar, MTech IIT-Bombay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Freelance Data Science Consultant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763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271" y="384096"/>
            <a:ext cx="358806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Impact &amp; Strategic Value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5975271" y="803791"/>
            <a:ext cx="8166259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SARIMAX forecasting model delivers </a:t>
            </a:r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high-accuracy predictions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clear visibility into trend and seasonality, providing a reliable roadmap for capacity, fleet, and infrastructure planning.</a:t>
            </a:r>
            <a:endParaRPr lang="en-US" sz="700" dirty="0"/>
          </a:p>
        </p:txBody>
      </p:sp>
      <p:sp>
        <p:nvSpPr>
          <p:cNvPr id="5" name="Shape 2"/>
          <p:cNvSpPr/>
          <p:nvPr/>
        </p:nvSpPr>
        <p:spPr>
          <a:xfrm>
            <a:off x="5975271" y="1051084"/>
            <a:ext cx="8166259" cy="892016"/>
          </a:xfrm>
          <a:prstGeom prst="roundRect">
            <a:avLst>
              <a:gd name="adj" fmla="val 42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073616" y="1149429"/>
            <a:ext cx="1134785" cy="141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Shipping Companies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6073616" y="1345644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container allocations</a:t>
            </a:r>
            <a:endParaRPr lang="en-US" sz="700" dirty="0"/>
          </a:p>
        </p:txBody>
      </p:sp>
      <p:sp>
        <p:nvSpPr>
          <p:cNvPr id="8" name="Text 5"/>
          <p:cNvSpPr/>
          <p:nvPr/>
        </p:nvSpPr>
        <p:spPr>
          <a:xfrm>
            <a:off x="6073616" y="1522571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 sailing schedules efficiently</a:t>
            </a:r>
            <a:endParaRPr lang="en-US" sz="700" dirty="0"/>
          </a:p>
        </p:txBody>
      </p:sp>
      <p:sp>
        <p:nvSpPr>
          <p:cNvPr id="9" name="Text 6"/>
          <p:cNvSpPr/>
          <p:nvPr/>
        </p:nvSpPr>
        <p:spPr>
          <a:xfrm>
            <a:off x="6073616" y="1699498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vessel capacity</a:t>
            </a:r>
            <a:endParaRPr lang="en-US" sz="700" dirty="0"/>
          </a:p>
        </p:txBody>
      </p:sp>
      <p:sp>
        <p:nvSpPr>
          <p:cNvPr id="10" name="Shape 7"/>
          <p:cNvSpPr/>
          <p:nvPr/>
        </p:nvSpPr>
        <p:spPr>
          <a:xfrm>
            <a:off x="5975271" y="2033826"/>
            <a:ext cx="8166259" cy="892016"/>
          </a:xfrm>
          <a:prstGeom prst="roundRect">
            <a:avLst>
              <a:gd name="adj" fmla="val 42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073616" y="2132171"/>
            <a:ext cx="1223010" cy="141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Road/Rail Transporters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6073616" y="2328386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fleet utilization</a:t>
            </a:r>
            <a:endParaRPr lang="en-US" sz="700" dirty="0"/>
          </a:p>
        </p:txBody>
      </p:sp>
      <p:sp>
        <p:nvSpPr>
          <p:cNvPr id="13" name="Text 10"/>
          <p:cNvSpPr/>
          <p:nvPr/>
        </p:nvSpPr>
        <p:spPr>
          <a:xfrm>
            <a:off x="6073616" y="2505313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empty trips and idling</a:t>
            </a:r>
            <a:endParaRPr lang="en-US" sz="700" dirty="0"/>
          </a:p>
        </p:txBody>
      </p:sp>
      <p:sp>
        <p:nvSpPr>
          <p:cNvPr id="14" name="Text 11"/>
          <p:cNvSpPr/>
          <p:nvPr/>
        </p:nvSpPr>
        <p:spPr>
          <a:xfrm>
            <a:off x="6073616" y="2682240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route planning</a:t>
            </a:r>
            <a:endParaRPr lang="en-US" sz="700" dirty="0"/>
          </a:p>
        </p:txBody>
      </p:sp>
      <p:sp>
        <p:nvSpPr>
          <p:cNvPr id="15" name="Shape 12"/>
          <p:cNvSpPr/>
          <p:nvPr/>
        </p:nvSpPr>
        <p:spPr>
          <a:xfrm>
            <a:off x="5975271" y="3016568"/>
            <a:ext cx="8166259" cy="892016"/>
          </a:xfrm>
          <a:prstGeom prst="roundRect">
            <a:avLst>
              <a:gd name="adj" fmla="val 42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073616" y="3114913"/>
            <a:ext cx="1134785" cy="141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Port Authorities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6073616" y="3311128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Regulate docking windows</a:t>
            </a:r>
            <a:endParaRPr lang="en-US" sz="700" dirty="0"/>
          </a:p>
        </p:txBody>
      </p:sp>
      <p:sp>
        <p:nvSpPr>
          <p:cNvPr id="18" name="Text 15"/>
          <p:cNvSpPr/>
          <p:nvPr/>
        </p:nvSpPr>
        <p:spPr>
          <a:xfrm>
            <a:off x="6073616" y="3488055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congestion</a:t>
            </a:r>
            <a:endParaRPr lang="en-US" sz="700" dirty="0"/>
          </a:p>
        </p:txBody>
      </p:sp>
      <p:sp>
        <p:nvSpPr>
          <p:cNvPr id="19" name="Text 16"/>
          <p:cNvSpPr/>
          <p:nvPr/>
        </p:nvSpPr>
        <p:spPr>
          <a:xfrm>
            <a:off x="6073616" y="3664982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demurrage charges</a:t>
            </a:r>
            <a:endParaRPr lang="en-US" sz="700" dirty="0"/>
          </a:p>
        </p:txBody>
      </p:sp>
      <p:sp>
        <p:nvSpPr>
          <p:cNvPr id="20" name="Shape 17"/>
          <p:cNvSpPr/>
          <p:nvPr/>
        </p:nvSpPr>
        <p:spPr>
          <a:xfrm>
            <a:off x="5975271" y="3999309"/>
            <a:ext cx="8166259" cy="892016"/>
          </a:xfrm>
          <a:prstGeom prst="roundRect">
            <a:avLst>
              <a:gd name="adj" fmla="val 42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073616" y="4097655"/>
            <a:ext cx="1134785" cy="141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SCM Teams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6073616" y="4293870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 cargo flows</a:t>
            </a:r>
            <a:endParaRPr lang="en-US" sz="700" dirty="0"/>
          </a:p>
        </p:txBody>
      </p:sp>
      <p:sp>
        <p:nvSpPr>
          <p:cNvPr id="23" name="Text 20"/>
          <p:cNvSpPr/>
          <p:nvPr/>
        </p:nvSpPr>
        <p:spPr>
          <a:xfrm>
            <a:off x="6073616" y="4470797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supplier coordination</a:t>
            </a:r>
            <a:endParaRPr lang="en-US" sz="700" dirty="0"/>
          </a:p>
        </p:txBody>
      </p:sp>
      <p:sp>
        <p:nvSpPr>
          <p:cNvPr id="24" name="Text 21"/>
          <p:cNvSpPr/>
          <p:nvPr/>
        </p:nvSpPr>
        <p:spPr>
          <a:xfrm>
            <a:off x="6073616" y="4647724"/>
            <a:ext cx="7969567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inventory management</a:t>
            </a:r>
            <a:endParaRPr lang="en-US" sz="700" dirty="0"/>
          </a:p>
        </p:txBody>
      </p:sp>
      <p:sp>
        <p:nvSpPr>
          <p:cNvPr id="25" name="Shape 22"/>
          <p:cNvSpPr/>
          <p:nvPr/>
        </p:nvSpPr>
        <p:spPr>
          <a:xfrm>
            <a:off x="5975271" y="5038682"/>
            <a:ext cx="8166259" cy="18931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975271" y="5159573"/>
            <a:ext cx="8166259" cy="145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the author: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LinkedIn: </a:t>
            </a:r>
            <a:pPr algn="l" indent="0" marL="0">
              <a:lnSpc>
                <a:spcPts val="1100"/>
              </a:lnSpc>
              <a:buNone/>
            </a:pPr>
            <a:r>
              <a:rPr lang="en-US" sz="7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GitHub: </a:t>
            </a:r>
            <a:pPr algn="l" indent="0" marL="0">
              <a:lnSpc>
                <a:spcPts val="1100"/>
              </a:lnSpc>
              <a:buNone/>
            </a:pPr>
            <a:r>
              <a:rPr lang="en-US" sz="7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Kaggle: </a:t>
            </a:r>
            <a:pPr algn="l" indent="0" marL="0">
              <a:lnSpc>
                <a:spcPts val="1100"/>
              </a:lnSpc>
              <a:buNone/>
            </a:pPr>
            <a:r>
              <a:rPr lang="en-US" sz="700" u="sng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gopalkk2</a:t>
            </a:r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| View Project in Google Colab</a:t>
            </a:r>
            <a:endParaRPr lang="en-US" sz="70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271" y="5406866"/>
            <a:ext cx="5308044" cy="297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982742"/>
            <a:ext cx="4844296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Strategic Imperative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3635" y="1761887"/>
            <a:ext cx="7669530" cy="80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Freight volume forecasting is a mission-critical capability for logistics providers, ports, railways, and supply chain planners. Accurate predictions enable organizations to optimize container capacity, adjust fleet requirements, and plan shipping schedules with precision.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23635" y="2760107"/>
            <a:ext cx="3750469" cy="1929527"/>
          </a:xfrm>
          <a:prstGeom prst="roundRect">
            <a:avLst>
              <a:gd name="adj" fmla="val 3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99728" y="2936200"/>
            <a:ext cx="505420" cy="505420"/>
          </a:xfrm>
          <a:prstGeom prst="roundRect">
            <a:avLst>
              <a:gd name="adj" fmla="val 18090075"/>
            </a:avLst>
          </a:prstGeom>
          <a:solidFill>
            <a:srgbClr val="D2600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8674" y="3075146"/>
            <a:ext cx="227409" cy="2274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9728" y="3610094"/>
            <a:ext cx="2192893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Capacity Optimization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399728" y="3974425"/>
            <a:ext cx="3398282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Right-size container and cargo allocations based on predicted demand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10142577" y="2760107"/>
            <a:ext cx="3750588" cy="1929527"/>
          </a:xfrm>
          <a:prstGeom prst="roundRect">
            <a:avLst>
              <a:gd name="adj" fmla="val 366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18671" y="2936200"/>
            <a:ext cx="505420" cy="505420"/>
          </a:xfrm>
          <a:prstGeom prst="roundRect">
            <a:avLst>
              <a:gd name="adj" fmla="val 18090075"/>
            </a:avLst>
          </a:prstGeom>
          <a:solidFill>
            <a:srgbClr val="D2600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57617" y="3075146"/>
            <a:ext cx="227409" cy="2274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18671" y="3610094"/>
            <a:ext cx="2106335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Resource Planning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0318671" y="3974425"/>
            <a:ext cx="3398401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 fleet, manpower, and infrastructure for peak periods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6223635" y="4858107"/>
            <a:ext cx="7669530" cy="1659969"/>
          </a:xfrm>
          <a:prstGeom prst="roundRect">
            <a:avLst>
              <a:gd name="adj" fmla="val 426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99728" y="5034201"/>
            <a:ext cx="505420" cy="505420"/>
          </a:xfrm>
          <a:prstGeom prst="roundRect">
            <a:avLst>
              <a:gd name="adj" fmla="val 18090075"/>
            </a:avLst>
          </a:prstGeom>
          <a:solidFill>
            <a:srgbClr val="D2600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8674" y="5173147"/>
            <a:ext cx="227409" cy="2274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99728" y="5708094"/>
            <a:ext cx="2186940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Bottleneck Prevention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399728" y="6072426"/>
            <a:ext cx="731734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eliminate operational constraints before they impact service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6223635" y="6707624"/>
            <a:ext cx="7669530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applies the powerful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SARIMAX forecasting algorithm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model monthly freight volumes, capturing both trend and seasonal patterns inherent in logistics operations.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821" y="520779"/>
            <a:ext cx="8783955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Business Objectives &amp; Expected Outcomes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2821" y="1532692"/>
            <a:ext cx="269902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Objective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62821" y="2049899"/>
            <a:ext cx="780728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freight volumes for the next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24–36 months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high confidence, enabling long-term strategic planning and tactical execution across the supply chain.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62821" y="2805351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Focus Areas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2821" y="3266361"/>
            <a:ext cx="780728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trend patterns and seasonal cycles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62821" y="3617000"/>
            <a:ext cx="780728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actionable insights for logistics planning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62821" y="3967639"/>
            <a:ext cx="780728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data-driven decision-making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6591" y="1555194"/>
            <a:ext cx="4805482" cy="480548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62821" y="6765488"/>
            <a:ext cx="4314944" cy="1370052"/>
          </a:xfrm>
          <a:prstGeom prst="roundRect">
            <a:avLst>
              <a:gd name="adj" fmla="val 551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5584" y="6968252"/>
            <a:ext cx="241649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Operational Excellence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65584" y="7357229"/>
            <a:ext cx="390941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efficiency through better resource allocation and scheduling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157668" y="6765488"/>
            <a:ext cx="4314944" cy="1370052"/>
          </a:xfrm>
          <a:prstGeom prst="roundRect">
            <a:avLst>
              <a:gd name="adj" fmla="val 551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60432" y="6968252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Cost Reduction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60432" y="7357229"/>
            <a:ext cx="390941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demurrage, detention costs, and empty container repositioning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652516" y="6765488"/>
            <a:ext cx="4315063" cy="1370052"/>
          </a:xfrm>
          <a:prstGeom prst="roundRect">
            <a:avLst>
              <a:gd name="adj" fmla="val 5516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55279" y="6968252"/>
            <a:ext cx="267843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Supply Chain Intelligence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55279" y="7357229"/>
            <a:ext cx="390953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inventory management and supplier coordination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9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synthetic monthly freight dataset spanning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January 2015 to December 2024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was engineered to replicate real-world cargo movement patterns across multiple transportation modes.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7903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2355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3792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Column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37923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8584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02955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029551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Monthly timestamp for time-series analysis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53616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67987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Freight_Volume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679871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monthly freight demand (tonnage, TEUs, or units)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18648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33019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Sea_Freight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533019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Estimated cargo volume moved by maritime routes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83680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98050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Rail_Freight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98050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Estimated cargo volume transported by rail networks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48712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663082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Road_Freight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663082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Estimated cargo volume delivered via road transport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Characteristics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Clear Upward Trend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616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growth trajectory reflecting expanding trade volumes and economic development over the analysis period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Strong Seasonality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56616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Repeated annual cycles driven by festival import seasons, harvest periods, and holiday shipping demands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Realistic Noise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56616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 fluctuations that mirror real-world variability in freight operations and market conditions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27292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AD3B8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624632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55640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SARIMAX?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data exhibits non-stationary behavior combining trend and seasonality, making SARIMAX the ideal forecasting approach for capturing complex temporal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01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Freight Volume Trends Over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64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Observations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458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Sustained upward growth from 2015 to 2024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509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seasonal peaks and troughs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560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Accelerating growth in recent years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541990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time-series visualization reveals consistent year-over-year growth with pronounced seasonal variations. This pattern reflects increasing global trade volumes and recurring demand cycles tied to economic activity and seasonal commerce.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642"/>
            <a:ext cx="68712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Distribution &amp; Seasonal Patterns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72245"/>
            <a:ext cx="37143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Volume Distribution Analysis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6480"/>
            <a:ext cx="5040035" cy="30062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526762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histogram shows concentration around moderate values with a long upper tail, reflecting growing demand and seasonal fluctuations.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4157" y="1772245"/>
            <a:ext cx="30574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Monthly Demand Cycles</a:t>
            </a:r>
            <a:endParaRPr lang="en-US" sz="2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157" y="2316480"/>
            <a:ext cx="5040035" cy="37599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4157" y="6280547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months: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July–August and November–December (holiday, festival, harvest export seasons)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44157" y="7024330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months: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February–March (post-holiday slowdown)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110" y="392192"/>
            <a:ext cx="313193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Multi-Modal Freight Analysis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867251"/>
            <a:ext cx="4664512" cy="2317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2294" y="3891201"/>
            <a:ext cx="114026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55-65%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59" y="3311723"/>
            <a:ext cx="1390650" cy="13906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3007" y="4818102"/>
            <a:ext cx="1158835" cy="144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Sea Freight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499110" y="5018484"/>
            <a:ext cx="4466749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Dominates cargo movement as the backbone of international trade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6744891" y="3891201"/>
            <a:ext cx="114026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20-30%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56" y="3311723"/>
            <a:ext cx="1390650" cy="13906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35723" y="4818102"/>
            <a:ext cx="1158835" cy="144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Rail Freight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5081707" y="5018484"/>
            <a:ext cx="4466868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efficient inland connectivity and intermodal solutions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11327606" y="3891201"/>
            <a:ext cx="1140262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15-25%</a:t>
            </a:r>
            <a:endParaRPr lang="en-US" sz="18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472" y="3311723"/>
            <a:ext cx="1390650" cy="13906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318319" y="4818102"/>
            <a:ext cx="1158835" cy="144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Road Freight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9664422" y="5018484"/>
            <a:ext cx="4466749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Delivers last-mile flexibility with seasonal variation</a:t>
            </a:r>
            <a:endParaRPr lang="en-US" sz="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" y="5271135"/>
            <a:ext cx="5458420" cy="231683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99110" y="7692271"/>
            <a:ext cx="13632180" cy="148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combined stacked bar chart reveals total freight volume, mode-wise contributions, and clear year-over-year growth across all transportation modes.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131" y="374094"/>
            <a:ext cx="4246602" cy="382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SARIMAX Modeling Approach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131" y="1077873"/>
            <a:ext cx="4762857" cy="4762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6131" y="5978366"/>
            <a:ext cx="183653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SARIMAX?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476131" y="6330315"/>
            <a:ext cx="5292090" cy="39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SARIMAX (Seasonal AutoRegressive Integrated Moving Average with eXogenous factors) is ideally suited for freight forecasting because it captures: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76131" y="6831925"/>
            <a:ext cx="529209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Long-term growth trends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76131" y="7070407"/>
            <a:ext cx="529209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seasonal patterns (12-month cycles)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476131" y="7308890"/>
            <a:ext cx="5292090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Confidence interval predictions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6074450" y="1062633"/>
            <a:ext cx="183653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Configuration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074450" y="1429822"/>
            <a:ext cx="8087439" cy="1088946"/>
          </a:xfrm>
          <a:prstGeom prst="roundRect">
            <a:avLst>
              <a:gd name="adj" fmla="val 47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082070" y="1437442"/>
            <a:ext cx="8072199" cy="357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04585" y="1518523"/>
            <a:ext cx="4594622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11051619" y="1518523"/>
            <a:ext cx="298025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Configuration</a:t>
            </a:r>
            <a:endParaRPr lang="en-US" sz="950" dirty="0"/>
          </a:p>
        </p:txBody>
      </p:sp>
      <p:sp>
        <p:nvSpPr>
          <p:cNvPr id="14" name="Shape 11"/>
          <p:cNvSpPr/>
          <p:nvPr/>
        </p:nvSpPr>
        <p:spPr>
          <a:xfrm>
            <a:off x="6082070" y="1795343"/>
            <a:ext cx="8072199" cy="357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204585" y="1876425"/>
            <a:ext cx="4594622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Non-seasonal order (p,d,q)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11051619" y="1876425"/>
            <a:ext cx="298025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(1, 1, 1)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6082070" y="2153245"/>
            <a:ext cx="8072199" cy="3579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204585" y="2234327"/>
            <a:ext cx="4594622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Seasonal order (P,D,Q,s)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11051619" y="2234327"/>
            <a:ext cx="2980253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(1, 1, 1, 12)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6074450" y="2656403"/>
            <a:ext cx="8087439" cy="39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configuration balances model complexity with predictive accuracy, capturing both short-term fluctuations and long-term seasonal patterns.</a:t>
            </a:r>
            <a:endParaRPr lang="en-US" sz="9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1" y="7685008"/>
            <a:ext cx="4559379" cy="48970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98527" y="8297108"/>
            <a:ext cx="153042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Historical Data</a:t>
            </a:r>
            <a:endParaRPr lang="en-US" sz="1200" dirty="0"/>
          </a:p>
        </p:txBody>
      </p:sp>
      <p:sp>
        <p:nvSpPr>
          <p:cNvPr id="23" name="Text 19"/>
          <p:cNvSpPr/>
          <p:nvPr/>
        </p:nvSpPr>
        <p:spPr>
          <a:xfrm>
            <a:off x="598527" y="8561784"/>
            <a:ext cx="431458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years of freight volumes</a:t>
            </a:r>
            <a:endParaRPr lang="en-US" sz="95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10" y="7685008"/>
            <a:ext cx="4559379" cy="48970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157907" y="8297108"/>
            <a:ext cx="153042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SARIMAX Model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5157907" y="8561784"/>
            <a:ext cx="431458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on patterns</a:t>
            </a:r>
            <a:endParaRPr lang="en-US" sz="950" dirty="0"/>
          </a:p>
        </p:txBody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890" y="7685008"/>
            <a:ext cx="4559379" cy="489704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717286" y="8297108"/>
            <a:ext cx="153042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Predictions</a:t>
            </a:r>
            <a:endParaRPr lang="en-US" sz="1200" dirty="0"/>
          </a:p>
        </p:txBody>
      </p:sp>
      <p:sp>
        <p:nvSpPr>
          <p:cNvPr id="29" name="Text 23"/>
          <p:cNvSpPr/>
          <p:nvPr/>
        </p:nvSpPr>
        <p:spPr>
          <a:xfrm>
            <a:off x="9717286" y="8561784"/>
            <a:ext cx="431458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24-36 month forecast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2025-11-27T05:06:12Z</dcterms:created>
  <dcterms:modified xsi:type="dcterms:W3CDTF">2025-11-27T05:06:12Z</dcterms:modified>
</cp:coreProperties>
</file>